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0"/>
  </p:notesMasterIdLst>
  <p:sldIdLst>
    <p:sldId id="277" r:id="rId2"/>
    <p:sldId id="257" r:id="rId3"/>
    <p:sldId id="258" r:id="rId4"/>
    <p:sldId id="259" r:id="rId5"/>
    <p:sldId id="276" r:id="rId6"/>
    <p:sldId id="262" r:id="rId7"/>
    <p:sldId id="264" r:id="rId8"/>
    <p:sldId id="265" r:id="rId9"/>
    <p:sldId id="260" r:id="rId10"/>
    <p:sldId id="261" r:id="rId11"/>
    <p:sldId id="275" r:id="rId12"/>
    <p:sldId id="266" r:id="rId13"/>
    <p:sldId id="271" r:id="rId14"/>
    <p:sldId id="269" r:id="rId15"/>
    <p:sldId id="270" r:id="rId16"/>
    <p:sldId id="273" r:id="rId17"/>
    <p:sldId id="274" r:id="rId18"/>
    <p:sldId id="272" r:id="rId1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2500" autoAdjust="0"/>
    <p:restoredTop sz="94840" autoAdjust="0"/>
  </p:normalViewPr>
  <p:slideViewPr>
    <p:cSldViewPr>
      <p:cViewPr varScale="1">
        <p:scale>
          <a:sx n="70" d="100"/>
          <a:sy n="70" d="100"/>
        </p:scale>
        <p:origin x="-115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FE4C61-DF68-48A9-92AA-27C7D383B954}" type="datetimeFigureOut">
              <a:rPr lang="fr-FR" smtClean="0"/>
              <a:t>19/09/2019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BC1902-4EFF-4ACD-B5C2-D293E6E7E1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9343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C1902-4EFF-4ACD-B5C2-D293E6E7E1F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236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105CFB-0AD6-4A27-9A01-5C5BC11369FF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1065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C1902-4EFF-4ACD-B5C2-D293E6E7E1F4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8041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5F9EA-8A9D-4106-A3B3-3A26D7F70816}" type="datetimeFigureOut">
              <a:rPr lang="fr-FR" smtClean="0"/>
              <a:t>19/09/2019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B0B1A-82EF-4C21-A34F-78AA3B3C49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603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5F9EA-8A9D-4106-A3B3-3A26D7F70816}" type="datetimeFigureOut">
              <a:rPr lang="fr-FR" smtClean="0"/>
              <a:t>19/09/2019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B0B1A-82EF-4C21-A34F-78AA3B3C49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4877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5F9EA-8A9D-4106-A3B3-3A26D7F70816}" type="datetimeFigureOut">
              <a:rPr lang="fr-FR" smtClean="0"/>
              <a:t>19/09/2019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B0B1A-82EF-4C21-A34F-78AA3B3C49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2867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5F9EA-8A9D-4106-A3B3-3A26D7F70816}" type="datetimeFigureOut">
              <a:rPr lang="fr-FR" smtClean="0"/>
              <a:t>19/09/2019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B0B1A-82EF-4C21-A34F-78AA3B3C49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643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5F9EA-8A9D-4106-A3B3-3A26D7F70816}" type="datetimeFigureOut">
              <a:rPr lang="fr-FR" smtClean="0"/>
              <a:t>19/09/2019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B0B1A-82EF-4C21-A34F-78AA3B3C49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9665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5F9EA-8A9D-4106-A3B3-3A26D7F70816}" type="datetimeFigureOut">
              <a:rPr lang="fr-FR" smtClean="0"/>
              <a:t>19/09/2019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B0B1A-82EF-4C21-A34F-78AA3B3C49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5199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5F9EA-8A9D-4106-A3B3-3A26D7F70816}" type="datetimeFigureOut">
              <a:rPr lang="fr-FR" smtClean="0"/>
              <a:t>19/09/2019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B0B1A-82EF-4C21-A34F-78AA3B3C49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252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5F9EA-8A9D-4106-A3B3-3A26D7F70816}" type="datetimeFigureOut">
              <a:rPr lang="fr-FR" smtClean="0"/>
              <a:t>19/09/2019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B0B1A-82EF-4C21-A34F-78AA3B3C49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746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5F9EA-8A9D-4106-A3B3-3A26D7F70816}" type="datetimeFigureOut">
              <a:rPr lang="fr-FR" smtClean="0"/>
              <a:t>19/09/2019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B0B1A-82EF-4C21-A34F-78AA3B3C49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471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5F9EA-8A9D-4106-A3B3-3A26D7F70816}" type="datetimeFigureOut">
              <a:rPr lang="fr-FR" smtClean="0"/>
              <a:t>19/09/2019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B0B1A-82EF-4C21-A34F-78AA3B3C49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0227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5F9EA-8A9D-4106-A3B3-3A26D7F70816}" type="datetimeFigureOut">
              <a:rPr lang="fr-FR" smtClean="0"/>
              <a:t>19/09/2019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B0B1A-82EF-4C21-A34F-78AA3B3C49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6926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5F9EA-8A9D-4106-A3B3-3A26D7F70816}" type="datetimeFigureOut">
              <a:rPr lang="fr-FR" smtClean="0"/>
              <a:t>19/09/2019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B0B1A-82EF-4C21-A34F-78AA3B3C49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94679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microsoft.com/office/2007/relationships/hdphoto" Target="../media/hdphoto19.wdp"/><Relationship Id="rId7" Type="http://schemas.microsoft.com/office/2007/relationships/hdphoto" Target="../media/hdphoto21.wdp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microsoft.com/office/2007/relationships/hdphoto" Target="../media/hdphoto23.wdp"/><Relationship Id="rId5" Type="http://schemas.microsoft.com/office/2007/relationships/hdphoto" Target="../media/hdphoto20.wdp"/><Relationship Id="rId10" Type="http://schemas.openxmlformats.org/officeDocument/2006/relationships/image" Target="../media/image35.jpeg"/><Relationship Id="rId4" Type="http://schemas.openxmlformats.org/officeDocument/2006/relationships/image" Target="../media/image32.jpeg"/><Relationship Id="rId9" Type="http://schemas.microsoft.com/office/2007/relationships/hdphoto" Target="../media/hdphoto2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8.xml"/><Relationship Id="rId6" Type="http://schemas.microsoft.com/office/2007/relationships/hdphoto" Target="../media/hdphoto24.wdp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jpeg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Relationship Id="rId9" Type="http://schemas.openxmlformats.org/officeDocument/2006/relationships/image" Target="../media/image5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g"/><Relationship Id="rId4" Type="http://schemas.openxmlformats.org/officeDocument/2006/relationships/image" Target="../media/image56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microsoft.com/office/2007/relationships/hdphoto" Target="../media/hdphoto2.wdp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microsoft.com/office/2007/relationships/hdphoto" Target="../media/hdphoto5.wdp"/><Relationship Id="rId4" Type="http://schemas.openxmlformats.org/officeDocument/2006/relationships/image" Target="../media/image7.jpeg"/><Relationship Id="rId9" Type="http://schemas.microsoft.com/office/2007/relationships/hdphoto" Target="../media/hdphoto7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1.jpeg"/><Relationship Id="rId7" Type="http://schemas.openxmlformats.org/officeDocument/2006/relationships/image" Target="../media/image13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2.jpeg"/><Relationship Id="rId4" Type="http://schemas.microsoft.com/office/2007/relationships/hdphoto" Target="../media/hdphoto8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microsoft.com/office/2007/relationships/hdphoto" Target="../media/hdphoto10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19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20.jpeg"/><Relationship Id="rId4" Type="http://schemas.microsoft.com/office/2007/relationships/hdphoto" Target="../media/hdphoto11.wdp"/><Relationship Id="rId9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7" Type="http://schemas.microsoft.com/office/2007/relationships/hdphoto" Target="../media/hdphoto16.wdp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microsoft.com/office/2007/relationships/hdphoto" Target="../media/hdphoto15.wdp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L’imaginaire architectural et ornemental de l’église de Bruyères</a:t>
            </a:r>
            <a:endParaRPr lang="fr-FR" b="1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988840"/>
            <a:ext cx="3200191" cy="4525963"/>
          </a:xfrm>
        </p:spPr>
      </p:pic>
    </p:spTree>
    <p:extLst>
      <p:ext uri="{BB962C8B-B14F-4D97-AF65-F5344CB8AC3E}">
        <p14:creationId xmlns:p14="http://schemas.microsoft.com/office/powerpoint/2010/main" val="326326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b="1" dirty="0" smtClean="0">
                <a:solidFill>
                  <a:schemeClr val="bg1"/>
                </a:solidFill>
              </a:rPr>
              <a:t>Aperçu </a:t>
            </a:r>
            <a:r>
              <a:rPr lang="fr-FR" sz="3200" b="1" smtClean="0">
                <a:solidFill>
                  <a:schemeClr val="bg1"/>
                </a:solidFill>
              </a:rPr>
              <a:t>scientifique du </a:t>
            </a:r>
            <a:r>
              <a:rPr lang="fr-FR" sz="3200" b="1" dirty="0" smtClean="0">
                <a:solidFill>
                  <a:schemeClr val="bg1"/>
                </a:solidFill>
              </a:rPr>
              <a:t>mouvement des étoiles</a:t>
            </a:r>
            <a:endParaRPr lang="fr-FR" sz="3200" b="1" dirty="0">
              <a:solidFill>
                <a:schemeClr val="bg1"/>
              </a:solidFill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" y="2125886"/>
            <a:ext cx="5641972" cy="4319115"/>
          </a:xfrm>
        </p:spPr>
      </p:pic>
      <p:sp>
        <p:nvSpPr>
          <p:cNvPr id="3" name="ZoneTexte 2"/>
          <p:cNvSpPr txBox="1"/>
          <p:nvPr/>
        </p:nvSpPr>
        <p:spPr>
          <a:xfrm>
            <a:off x="2514190" y="4416249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/>
              <a:t>Polaire</a:t>
            </a:r>
            <a:endParaRPr lang="fr-FR" sz="1100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2478186" y="4626973"/>
            <a:ext cx="1512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/>
              <a:t>Amas des Pléiades</a:t>
            </a:r>
            <a:endParaRPr lang="fr-FR" sz="1100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2061215" y="3830490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/>
              <a:t>PETITE OURSE</a:t>
            </a:r>
            <a:endParaRPr lang="fr-FR" sz="11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395536" y="4757778"/>
            <a:ext cx="17281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/>
              <a:t>GRANDE OURSE</a:t>
            </a:r>
            <a:endParaRPr lang="fr-FR" sz="11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414258" y="4932289"/>
            <a:ext cx="9361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err="1" smtClean="0"/>
              <a:t>Acturus</a:t>
            </a:r>
            <a:endParaRPr lang="fr-FR" sz="11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931357" y="3928290"/>
            <a:ext cx="9407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 smtClean="0"/>
              <a:t>BOUVIER</a:t>
            </a:r>
            <a:endParaRPr lang="fr-FR" sz="1100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1350362" y="4285444"/>
            <a:ext cx="8024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/>
              <a:t>Thuban</a:t>
            </a:r>
            <a:endParaRPr lang="fr-FR" sz="11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2061215" y="3171261"/>
            <a:ext cx="9361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/>
              <a:t>DRAGON</a:t>
            </a:r>
            <a:endParaRPr lang="fr-FR" sz="1100" b="1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991" y="3961295"/>
            <a:ext cx="2095500" cy="2390775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9" y="1190060"/>
            <a:ext cx="3119834" cy="2170319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6300192" y="3451872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Ciel nocturne</a:t>
            </a:r>
            <a:endParaRPr lang="fr-FR" b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6243057" y="6211669"/>
            <a:ext cx="3036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Schéma de la précession équinoxiale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00927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800" b="1" dirty="0" smtClean="0">
                <a:solidFill>
                  <a:schemeClr val="bg1"/>
                </a:solidFill>
              </a:rPr>
              <a:t>Les étoiles ont toujours été des repères symboliques importants</a:t>
            </a:r>
            <a:endParaRPr lang="fr-FR" sz="2800" b="1" dirty="0">
              <a:solidFill>
                <a:schemeClr val="bg1"/>
              </a:solidFill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990964"/>
            <a:ext cx="2109539" cy="1982498"/>
          </a:xfrm>
        </p:spPr>
      </p:pic>
      <p:sp>
        <p:nvSpPr>
          <p:cNvPr id="5" name="ZoneTexte 4"/>
          <p:cNvSpPr txBox="1"/>
          <p:nvPr/>
        </p:nvSpPr>
        <p:spPr>
          <a:xfrm>
            <a:off x="5148064" y="2880301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Ravenne: la voûte du mausolée de Galla Placidia (450)</a:t>
            </a:r>
            <a:endParaRPr lang="fr-FR" b="1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996651"/>
            <a:ext cx="3518454" cy="208823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72" y="990964"/>
            <a:ext cx="3412317" cy="2808312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74344" y="6093281"/>
            <a:ext cx="3437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L’amas des Pléiades sur une pierre</a:t>
            </a:r>
          </a:p>
          <a:p>
            <a:pPr algn="ctr"/>
            <a:r>
              <a:rPr lang="fr-FR" b="1" dirty="0" smtClean="0"/>
              <a:t>Tabulaire de l’île d’Yeu</a:t>
            </a:r>
            <a:endParaRPr lang="fr-FR" b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75156" y="3847822"/>
            <a:ext cx="2566239" cy="192467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73382" y="3940258"/>
            <a:ext cx="2451000" cy="1838251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4173088" y="6231780"/>
            <a:ext cx="4378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Notre-Dame de Bonne Nouvelle (île d’Yeu</a:t>
            </a:r>
            <a:r>
              <a:rPr lang="fr-FR" dirty="0" smtClean="0"/>
              <a:t>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59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b="1" dirty="0" smtClean="0">
                <a:solidFill>
                  <a:schemeClr val="bg1"/>
                </a:solidFill>
              </a:rPr>
              <a:t>La sacralisation d’un espace terrestre</a:t>
            </a:r>
            <a:endParaRPr lang="fr-FR" sz="3200" b="1" dirty="0">
              <a:solidFill>
                <a:schemeClr val="bg1"/>
              </a:solidFill>
            </a:endParaRPr>
          </a:p>
        </p:txBody>
      </p:sp>
      <p:pic>
        <p:nvPicPr>
          <p:cNvPr id="4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700808"/>
            <a:ext cx="5056584" cy="3734146"/>
          </a:xfrm>
        </p:spPr>
      </p:pic>
      <p:cxnSp>
        <p:nvCxnSpPr>
          <p:cNvPr id="6" name="Connecteur droit 5"/>
          <p:cNvCxnSpPr/>
          <p:nvPr/>
        </p:nvCxnSpPr>
        <p:spPr>
          <a:xfrm>
            <a:off x="2699792" y="2996952"/>
            <a:ext cx="0" cy="14401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/>
          <p:cNvCxnSpPr/>
          <p:nvPr/>
        </p:nvCxnSpPr>
        <p:spPr>
          <a:xfrm>
            <a:off x="2699792" y="2996952"/>
            <a:ext cx="0" cy="93610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H="1">
            <a:off x="2699792" y="3356992"/>
            <a:ext cx="288032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5580112" y="3009726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b="1" dirty="0" smtClean="0"/>
              <a:t>Axe de rotation</a:t>
            </a:r>
          </a:p>
          <a:p>
            <a:pPr algn="just"/>
            <a:r>
              <a:rPr lang="fr-FR" b="1" dirty="0" smtClean="0"/>
              <a:t>(Axe du Monde)</a:t>
            </a:r>
          </a:p>
          <a:p>
            <a:pPr algn="just"/>
            <a:endParaRPr lang="fr-FR" dirty="0"/>
          </a:p>
        </p:txBody>
      </p:sp>
      <p:cxnSp>
        <p:nvCxnSpPr>
          <p:cNvPr id="28" name="Connecteur droit avec flèche 27"/>
          <p:cNvCxnSpPr/>
          <p:nvPr/>
        </p:nvCxnSpPr>
        <p:spPr>
          <a:xfrm flipH="1" flipV="1">
            <a:off x="1835696" y="3933056"/>
            <a:ext cx="864096" cy="187220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 flipV="1">
            <a:off x="2699792" y="3933056"/>
            <a:ext cx="864096" cy="187220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1156559" y="5651375"/>
            <a:ext cx="3456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smtClean="0"/>
              <a:t>Ligne équinoxiale</a:t>
            </a:r>
            <a:endParaRPr lang="fr-FR" sz="1400" b="1" dirty="0"/>
          </a:p>
        </p:txBody>
      </p:sp>
      <p:sp>
        <p:nvSpPr>
          <p:cNvPr id="48" name="Corde 47"/>
          <p:cNvSpPr/>
          <p:nvPr/>
        </p:nvSpPr>
        <p:spPr>
          <a:xfrm rot="1224897">
            <a:off x="5854890" y="1544893"/>
            <a:ext cx="914400" cy="914400"/>
          </a:xfrm>
          <a:prstGeom prst="chord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/>
          <p:cNvSpPr/>
          <p:nvPr/>
        </p:nvSpPr>
        <p:spPr>
          <a:xfrm>
            <a:off x="6470716" y="1560006"/>
            <a:ext cx="1485659" cy="914400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1" name="Connecteur droit avec flèche 50"/>
          <p:cNvCxnSpPr>
            <a:endCxn id="49" idx="3"/>
          </p:cNvCxnSpPr>
          <p:nvPr/>
        </p:nvCxnSpPr>
        <p:spPr>
          <a:xfrm>
            <a:off x="5868144" y="2002093"/>
            <a:ext cx="2088231" cy="15113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/>
          <p:cNvCxnSpPr/>
          <p:nvPr/>
        </p:nvCxnSpPr>
        <p:spPr>
          <a:xfrm flipV="1">
            <a:off x="6470716" y="1109149"/>
            <a:ext cx="441543" cy="89246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ZoneTexte 53"/>
          <p:cNvSpPr txBox="1"/>
          <p:nvPr/>
        </p:nvSpPr>
        <p:spPr>
          <a:xfrm>
            <a:off x="5670419" y="2474406"/>
            <a:ext cx="2876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Plan basilical d’une église</a:t>
            </a:r>
            <a:endParaRPr lang="fr-FR" b="1" dirty="0"/>
          </a:p>
        </p:txBody>
      </p:sp>
      <p:sp>
        <p:nvSpPr>
          <p:cNvPr id="55" name="ZoneTexte 54"/>
          <p:cNvSpPr txBox="1"/>
          <p:nvPr/>
        </p:nvSpPr>
        <p:spPr>
          <a:xfrm>
            <a:off x="7844316" y="1694040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/>
              <a:t>Ligne</a:t>
            </a:r>
          </a:p>
          <a:p>
            <a:r>
              <a:rPr lang="fr-FR" sz="1400" b="1" dirty="0" smtClean="0"/>
              <a:t>équinoxiale</a:t>
            </a:r>
            <a:endParaRPr lang="fr-FR" sz="1400" b="1" dirty="0"/>
          </a:p>
        </p:txBody>
      </p:sp>
      <p:sp>
        <p:nvSpPr>
          <p:cNvPr id="56" name="ZoneTexte 55"/>
          <p:cNvSpPr txBox="1"/>
          <p:nvPr/>
        </p:nvSpPr>
        <p:spPr>
          <a:xfrm>
            <a:off x="6900053" y="980728"/>
            <a:ext cx="134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/>
              <a:t>Axe du Monde</a:t>
            </a:r>
          </a:p>
          <a:p>
            <a:pPr algn="ctr"/>
            <a:r>
              <a:rPr lang="fr-FR" sz="1400" b="1" dirty="0" smtClean="0"/>
              <a:t>clocher</a:t>
            </a:r>
            <a:endParaRPr lang="fr-FR" sz="1400" b="1" dirty="0"/>
          </a:p>
        </p:txBody>
      </p:sp>
      <p:pic>
        <p:nvPicPr>
          <p:cNvPr id="57" name="Image 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324" y="3630120"/>
            <a:ext cx="3040611" cy="2031128"/>
          </a:xfrm>
          <a:prstGeom prst="rect">
            <a:avLst/>
          </a:prstGeom>
        </p:spPr>
      </p:pic>
      <p:sp>
        <p:nvSpPr>
          <p:cNvPr id="58" name="ZoneTexte 57"/>
          <p:cNvSpPr txBox="1"/>
          <p:nvPr/>
        </p:nvSpPr>
        <p:spPr>
          <a:xfrm>
            <a:off x="5224451" y="5661248"/>
            <a:ext cx="39781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Dolmen transepté de la Planche-à-</a:t>
            </a:r>
            <a:r>
              <a:rPr lang="fr-FR" sz="1400" dirty="0" err="1" smtClean="0"/>
              <a:t>Puare</a:t>
            </a:r>
            <a:r>
              <a:rPr lang="fr-FR" sz="1400" dirty="0" smtClean="0"/>
              <a:t> (île d’Yeu). Son plan en croix ressemble à celui d’une église: un couloir, une chambre du fond et deux chambres latérales. (daté de 4000 av. JC).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16692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08" y="1603399"/>
            <a:ext cx="4545823" cy="507165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3600" b="1" dirty="0" smtClean="0">
                <a:solidFill>
                  <a:schemeClr val="bg1"/>
                </a:solidFill>
              </a:rPr>
              <a:t>Imaginaire judéo-chrétien et sacralisation </a:t>
            </a:r>
            <a:br>
              <a:rPr lang="fr-FR" sz="3600" b="1" dirty="0" smtClean="0">
                <a:solidFill>
                  <a:schemeClr val="bg1"/>
                </a:solidFill>
              </a:rPr>
            </a:br>
            <a:r>
              <a:rPr lang="fr-FR" sz="3600" b="1" dirty="0" smtClean="0">
                <a:solidFill>
                  <a:schemeClr val="bg1"/>
                </a:solidFill>
              </a:rPr>
              <a:t>de l’architecture de l’univers</a:t>
            </a:r>
            <a:r>
              <a:rPr lang="fr-FR" sz="2700" b="1" dirty="0" smtClean="0">
                <a:solidFill>
                  <a:schemeClr val="bg1"/>
                </a:solidFill>
              </a:rPr>
              <a:t/>
            </a:r>
            <a:br>
              <a:rPr lang="fr-FR" sz="2700" b="1" dirty="0" smtClean="0">
                <a:solidFill>
                  <a:schemeClr val="bg1"/>
                </a:solidFill>
              </a:rPr>
            </a:br>
            <a:endParaRPr lang="fr-FR" sz="2700" b="1" dirty="0">
              <a:solidFill>
                <a:schemeClr val="bg1"/>
              </a:solidFill>
            </a:endParaRPr>
          </a:p>
        </p:txBody>
      </p:sp>
      <p:cxnSp>
        <p:nvCxnSpPr>
          <p:cNvPr id="10" name="Connecteur droit avec flèche 9"/>
          <p:cNvCxnSpPr/>
          <p:nvPr/>
        </p:nvCxnSpPr>
        <p:spPr>
          <a:xfrm flipH="1">
            <a:off x="2700030" y="2031097"/>
            <a:ext cx="2839656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flipH="1">
            <a:off x="3707904" y="2564904"/>
            <a:ext cx="1831782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5539686" y="1877208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/>
              <a:t>Le trône in excelsis de la divinité</a:t>
            </a:r>
            <a:endParaRPr lang="fr-FR" sz="1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536952" y="2380238"/>
            <a:ext cx="3211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/>
              <a:t>Les eaux supérieures (pluie</a:t>
            </a:r>
            <a:r>
              <a:rPr lang="fr-FR" b="1" dirty="0" smtClean="0"/>
              <a:t>)</a:t>
            </a:r>
            <a:endParaRPr lang="fr-FR" b="1" dirty="0"/>
          </a:p>
        </p:txBody>
      </p:sp>
      <p:cxnSp>
        <p:nvCxnSpPr>
          <p:cNvPr id="34" name="Connecteur droit avec flèche 33"/>
          <p:cNvCxnSpPr/>
          <p:nvPr/>
        </p:nvCxnSpPr>
        <p:spPr>
          <a:xfrm flipH="1">
            <a:off x="3960936" y="3018692"/>
            <a:ext cx="157875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/>
          <p:cNvSpPr txBox="1"/>
          <p:nvPr/>
        </p:nvSpPr>
        <p:spPr>
          <a:xfrm>
            <a:off x="5652120" y="2834026"/>
            <a:ext cx="2623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/>
              <a:t>La voûte céleste percée de trous</a:t>
            </a:r>
            <a:endParaRPr lang="fr-FR" sz="1400" b="1" dirty="0"/>
          </a:p>
        </p:txBody>
      </p:sp>
      <p:cxnSp>
        <p:nvCxnSpPr>
          <p:cNvPr id="41" name="Connecteur droit avec flèche 40"/>
          <p:cNvCxnSpPr/>
          <p:nvPr/>
        </p:nvCxnSpPr>
        <p:spPr>
          <a:xfrm flipH="1">
            <a:off x="2732120" y="3861048"/>
            <a:ext cx="29200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/>
          <p:cNvSpPr txBox="1"/>
          <p:nvPr/>
        </p:nvSpPr>
        <p:spPr>
          <a:xfrm>
            <a:off x="5808333" y="3676382"/>
            <a:ext cx="1695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Le temple ou l’église</a:t>
            </a:r>
            <a:endParaRPr lang="fr-FR" sz="1400" b="1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H="1">
            <a:off x="2915816" y="4293096"/>
            <a:ext cx="2736304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ZoneTexte 46"/>
          <p:cNvSpPr txBox="1"/>
          <p:nvPr/>
        </p:nvSpPr>
        <p:spPr>
          <a:xfrm>
            <a:off x="5761774" y="4139207"/>
            <a:ext cx="30841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/>
              <a:t>L’espace terrestre qui a été sacralisé</a:t>
            </a:r>
            <a:endParaRPr lang="fr-FR" sz="1400" b="1" dirty="0"/>
          </a:p>
        </p:txBody>
      </p:sp>
      <p:cxnSp>
        <p:nvCxnSpPr>
          <p:cNvPr id="49" name="Connecteur droit avec flèche 48"/>
          <p:cNvCxnSpPr/>
          <p:nvPr/>
        </p:nvCxnSpPr>
        <p:spPr>
          <a:xfrm flipH="1">
            <a:off x="4427984" y="4797152"/>
            <a:ext cx="1224136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ZoneTexte 50"/>
          <p:cNvSpPr txBox="1"/>
          <p:nvPr/>
        </p:nvSpPr>
        <p:spPr>
          <a:xfrm>
            <a:off x="5712375" y="4629439"/>
            <a:ext cx="3036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Le disque de la Terre bordé par l’océan</a:t>
            </a:r>
            <a:endParaRPr lang="fr-FR" sz="1400" b="1" dirty="0"/>
          </a:p>
        </p:txBody>
      </p:sp>
      <p:cxnSp>
        <p:nvCxnSpPr>
          <p:cNvPr id="54" name="Connecteur droit avec flèche 53"/>
          <p:cNvCxnSpPr/>
          <p:nvPr/>
        </p:nvCxnSpPr>
        <p:spPr>
          <a:xfrm flipH="1">
            <a:off x="3960936" y="5445224"/>
            <a:ext cx="1847397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5808333" y="5240275"/>
            <a:ext cx="2726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Les piliers qui soutiennent la Terre</a:t>
            </a:r>
            <a:endParaRPr lang="fr-FR" sz="1400" b="1" dirty="0"/>
          </a:p>
        </p:txBody>
      </p:sp>
      <p:cxnSp>
        <p:nvCxnSpPr>
          <p:cNvPr id="59" name="Connecteur droit avec flèche 58"/>
          <p:cNvCxnSpPr/>
          <p:nvPr/>
        </p:nvCxnSpPr>
        <p:spPr>
          <a:xfrm flipH="1">
            <a:off x="4427987" y="5877272"/>
            <a:ext cx="1380346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/>
          <p:cNvSpPr txBox="1"/>
          <p:nvPr/>
        </p:nvSpPr>
        <p:spPr>
          <a:xfrm>
            <a:off x="5808333" y="5661248"/>
            <a:ext cx="333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/>
              <a:t>Les eaux inférieures qui abritent le Mal</a:t>
            </a:r>
            <a:endParaRPr lang="fr-FR" sz="1400" b="1" dirty="0"/>
          </a:p>
        </p:txBody>
      </p:sp>
    </p:spTree>
    <p:extLst>
      <p:ext uri="{BB962C8B-B14F-4D97-AF65-F5344CB8AC3E}">
        <p14:creationId xmlns:p14="http://schemas.microsoft.com/office/powerpoint/2010/main" val="331713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/>
          </a:bodyPr>
          <a:lstStyle/>
          <a:p>
            <a:r>
              <a:rPr lang="fr-FR" sz="3200" b="1" dirty="0" smtClean="0">
                <a:solidFill>
                  <a:schemeClr val="bg1"/>
                </a:solidFill>
              </a:rPr>
              <a:t>BAS-RELIEF D’ORMES-ET-VILLE</a:t>
            </a:r>
            <a:endParaRPr lang="fr-FR" sz="3200" b="1" dirty="0">
              <a:solidFill>
                <a:schemeClr val="bg1"/>
              </a:solidFill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980728"/>
            <a:ext cx="4392488" cy="5688632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76256" y="3501008"/>
            <a:ext cx="1328584" cy="244827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737" y="1196752"/>
            <a:ext cx="3047621" cy="1481930"/>
          </a:xfrm>
          <a:prstGeom prst="rect">
            <a:avLst/>
          </a:prstGeom>
        </p:spPr>
      </p:pic>
      <p:cxnSp>
        <p:nvCxnSpPr>
          <p:cNvPr id="8" name="Connecteur droit avec flèche 7"/>
          <p:cNvCxnSpPr>
            <a:stCxn id="5" idx="0"/>
          </p:cNvCxnSpPr>
          <p:nvPr/>
        </p:nvCxnSpPr>
        <p:spPr>
          <a:xfrm flipH="1" flipV="1">
            <a:off x="7540547" y="2492896"/>
            <a:ext cx="1" cy="100811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6516216" y="601199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Deneuvre (1712)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9138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75" y="1700808"/>
            <a:ext cx="2732308" cy="3643077"/>
          </a:xfrm>
          <a:prstGeom prst="rect">
            <a:avLst/>
          </a:prstGeom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457200" y="273050"/>
            <a:ext cx="4042792" cy="635670"/>
          </a:xfrm>
        </p:spPr>
        <p:txBody>
          <a:bodyPr>
            <a:noAutofit/>
          </a:bodyPr>
          <a:lstStyle/>
          <a:p>
            <a:r>
              <a:rPr lang="fr-FR" sz="2800" dirty="0" smtClean="0">
                <a:solidFill>
                  <a:schemeClr val="bg1"/>
                </a:solidFill>
              </a:rPr>
              <a:t>Allégorie d’Ormes-et-Ville</a:t>
            </a:r>
            <a:endParaRPr lang="fr-FR" sz="2800" dirty="0">
              <a:solidFill>
                <a:schemeClr val="bg1"/>
              </a:solidFill>
            </a:endParaRPr>
          </a:p>
        </p:txBody>
      </p:sp>
      <p:pic>
        <p:nvPicPr>
          <p:cNvPr id="12" name="Espace réservé du contenu 1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917" y="-1116"/>
            <a:ext cx="4025083" cy="2262817"/>
          </a:xfrm>
        </p:spPr>
      </p:pic>
      <p:sp>
        <p:nvSpPr>
          <p:cNvPr id="14" name="Espace réservé du texte 13"/>
          <p:cNvSpPr>
            <a:spLocks noGrp="1"/>
          </p:cNvSpPr>
          <p:nvPr>
            <p:ph type="body" sz="half" idx="2"/>
          </p:nvPr>
        </p:nvSpPr>
        <p:spPr>
          <a:xfrm>
            <a:off x="331539" y="5343885"/>
            <a:ext cx="3008313" cy="4691063"/>
          </a:xfrm>
        </p:spPr>
        <p:txBody>
          <a:bodyPr>
            <a:normAutofit/>
          </a:bodyPr>
          <a:lstStyle/>
          <a:p>
            <a:pPr algn="just"/>
            <a:r>
              <a:rPr lang="fr-FR" sz="1800" b="1" dirty="0" smtClean="0"/>
              <a:t>Ce bas-relief rappelle les deux fonctions principales du clocher d’une église :</a:t>
            </a:r>
            <a:r>
              <a:rPr lang="fr-FR" sz="1800" dirty="0" smtClean="0"/>
              <a:t> </a:t>
            </a:r>
            <a:r>
              <a:rPr lang="fr-FR" sz="1800" b="1" dirty="0" smtClean="0"/>
              <a:t>favoriser la communication avec Dieu et écarter le Mal</a:t>
            </a:r>
            <a:endParaRPr lang="fr-FR" sz="1800" b="1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430211"/>
            <a:ext cx="3672408" cy="2065729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257" y="4581128"/>
            <a:ext cx="3788700" cy="2131144"/>
          </a:xfrm>
          <a:prstGeom prst="rect">
            <a:avLst/>
          </a:prstGeom>
        </p:spPr>
      </p:pic>
      <p:cxnSp>
        <p:nvCxnSpPr>
          <p:cNvPr id="36" name="Connecteur en angle 35"/>
          <p:cNvCxnSpPr/>
          <p:nvPr/>
        </p:nvCxnSpPr>
        <p:spPr>
          <a:xfrm flipV="1">
            <a:off x="1835696" y="548680"/>
            <a:ext cx="5328592" cy="1800200"/>
          </a:xfrm>
          <a:prstGeom prst="bentConnector3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en angle 41"/>
          <p:cNvCxnSpPr/>
          <p:nvPr/>
        </p:nvCxnSpPr>
        <p:spPr>
          <a:xfrm>
            <a:off x="2195736" y="4581128"/>
            <a:ext cx="4176464" cy="1065572"/>
          </a:xfrm>
          <a:prstGeom prst="bentConnector3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7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3200" b="1" dirty="0" smtClean="0">
                <a:solidFill>
                  <a:schemeClr val="bg1"/>
                </a:solidFill>
              </a:rPr>
              <a:t>Charmois-devant-Bruyères et son église</a:t>
            </a:r>
            <a:br>
              <a:rPr lang="fr-FR" sz="3200" b="1" dirty="0" smtClean="0">
                <a:solidFill>
                  <a:schemeClr val="bg1"/>
                </a:solidFill>
              </a:rPr>
            </a:br>
            <a:r>
              <a:rPr lang="fr-FR" sz="2700" b="1" dirty="0" smtClean="0"/>
              <a:t>conservent la mémoire de tout ce que nous venons de dire</a:t>
            </a:r>
            <a:endParaRPr lang="fr-FR" sz="2700" b="1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628800"/>
            <a:ext cx="3467471" cy="3240360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79954" y="1600233"/>
            <a:ext cx="2075723" cy="155679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14991" y="2686278"/>
            <a:ext cx="2040229" cy="153017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79510" y="3451364"/>
            <a:ext cx="14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p</a:t>
            </a:r>
            <a:r>
              <a:rPr lang="fr-FR" b="1" dirty="0" smtClean="0"/>
              <a:t>orche </a:t>
            </a:r>
            <a:r>
              <a:rPr lang="fr-FR" b="1" dirty="0"/>
              <a:t>n</a:t>
            </a:r>
            <a:r>
              <a:rPr lang="fr-FR" b="1" dirty="0" smtClean="0"/>
              <a:t>ord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6737093" y="4471479"/>
            <a:ext cx="122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porche sud</a:t>
            </a:r>
            <a:endParaRPr lang="fr-FR" b="1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868" y="1196752"/>
            <a:ext cx="1547664" cy="103177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93616" y="4415918"/>
            <a:ext cx="2790951" cy="209321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5086380"/>
            <a:ext cx="2406907" cy="1604605"/>
          </a:xfrm>
          <a:prstGeom prst="rect">
            <a:avLst/>
          </a:prstGeom>
        </p:spPr>
      </p:pic>
      <p:cxnSp>
        <p:nvCxnSpPr>
          <p:cNvPr id="21" name="Connecteur droit 20"/>
          <p:cNvCxnSpPr/>
          <p:nvPr/>
        </p:nvCxnSpPr>
        <p:spPr>
          <a:xfrm>
            <a:off x="6084168" y="1844824"/>
            <a:ext cx="0" cy="42484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6084168" y="1844824"/>
            <a:ext cx="13375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/>
          <p:nvPr/>
        </p:nvCxnSpPr>
        <p:spPr>
          <a:xfrm flipH="1">
            <a:off x="4499992" y="6093296"/>
            <a:ext cx="15841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868" y="5300786"/>
            <a:ext cx="1763688" cy="1175792"/>
          </a:xfrm>
          <a:prstGeom prst="rect">
            <a:avLst/>
          </a:prstGeom>
        </p:spPr>
      </p:pic>
      <p:cxnSp>
        <p:nvCxnSpPr>
          <p:cNvPr id="34" name="Connecteur droit 33"/>
          <p:cNvCxnSpPr/>
          <p:nvPr/>
        </p:nvCxnSpPr>
        <p:spPr>
          <a:xfrm>
            <a:off x="7350306" y="3636030"/>
            <a:ext cx="8452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/>
          <p:nvPr/>
        </p:nvCxnSpPr>
        <p:spPr>
          <a:xfrm>
            <a:off x="8195532" y="3636030"/>
            <a:ext cx="0" cy="16647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656185" y="6133635"/>
            <a:ext cx="1080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1515</a:t>
            </a:r>
            <a:endParaRPr lang="fr-FR" sz="1600" b="1" dirty="0"/>
          </a:p>
        </p:txBody>
      </p:sp>
    </p:spTree>
    <p:extLst>
      <p:ext uri="{BB962C8B-B14F-4D97-AF65-F5344CB8AC3E}">
        <p14:creationId xmlns:p14="http://schemas.microsoft.com/office/powerpoint/2010/main" val="322516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smtClean="0">
                <a:solidFill>
                  <a:schemeClr val="bg1"/>
                </a:solidFill>
              </a:rPr>
              <a:t>Un extraordinaire linteau de porte </a:t>
            </a:r>
            <a:br>
              <a:rPr lang="fr-FR" sz="3200" b="1" dirty="0" smtClean="0">
                <a:solidFill>
                  <a:schemeClr val="bg1"/>
                </a:solidFill>
              </a:rPr>
            </a:br>
            <a:r>
              <a:rPr lang="fr-FR" sz="3200" b="1" dirty="0" smtClean="0">
                <a:solidFill>
                  <a:schemeClr val="bg1"/>
                </a:solidFill>
              </a:rPr>
              <a:t>à Charmois-devant-Bruyères</a:t>
            </a:r>
            <a:endParaRPr lang="fr-FR" sz="3200" b="1" dirty="0">
              <a:solidFill>
                <a:schemeClr val="bg1"/>
              </a:solidFill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340767"/>
            <a:ext cx="4073500" cy="5431333"/>
          </a:xfrm>
        </p:spPr>
      </p:pic>
      <p:cxnSp>
        <p:nvCxnSpPr>
          <p:cNvPr id="6" name="Connecteur droit avec flèche 5"/>
          <p:cNvCxnSpPr/>
          <p:nvPr/>
        </p:nvCxnSpPr>
        <p:spPr>
          <a:xfrm flipH="1">
            <a:off x="3491880" y="2636912"/>
            <a:ext cx="1512168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 flipH="1">
            <a:off x="4156438" y="4725144"/>
            <a:ext cx="1008112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5152456" y="3603629"/>
            <a:ext cx="38719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b="1" dirty="0" smtClean="0"/>
              <a:t>Les trois positions primordiales </a:t>
            </a:r>
            <a:r>
              <a:rPr lang="fr-FR" b="1" smtClean="0"/>
              <a:t>du Soleil (Est</a:t>
            </a:r>
            <a:r>
              <a:rPr lang="fr-FR" b="1" dirty="0" smtClean="0"/>
              <a:t>, Zénith, Ouest) sont comparées au chemin </a:t>
            </a:r>
            <a:r>
              <a:rPr lang="fr-FR" b="1" smtClean="0"/>
              <a:t>de vie : </a:t>
            </a:r>
            <a:r>
              <a:rPr lang="fr-FR" b="1" dirty="0" smtClean="0"/>
              <a:t>de la naissance fruit de l’amour (cœur) à la mort (larme). Il s’agit du parcours terrestre. </a:t>
            </a:r>
          </a:p>
          <a:p>
            <a:pPr algn="just"/>
            <a:r>
              <a:rPr lang="fr-FR" b="1" dirty="0" smtClean="0"/>
              <a:t>L’allée centrale d’une église est un chemin de foi qui symbolise le parcours espéré de l’âme après la mort.</a:t>
            </a:r>
            <a:endParaRPr lang="fr-FR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5185861" y="1434067"/>
            <a:ext cx="38719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b="1" dirty="0" smtClean="0"/>
              <a:t>Prototype du temple : les piliers  qui font passer de la Terre au Ciel sont surmontés par deux des positions solaires. La position zénithale réservée à Dieu est bien placée au-dessus de la coupole dont on aperçoit l’oculus (position «</a:t>
            </a:r>
            <a:r>
              <a:rPr lang="fr-FR" b="1" i="1" dirty="0" smtClean="0"/>
              <a:t> in excelsis</a:t>
            </a:r>
            <a:r>
              <a:rPr lang="fr-FR" b="1" dirty="0" smtClean="0"/>
              <a:t> </a:t>
            </a:r>
            <a:r>
              <a:rPr lang="fr-FR" dirty="0" smtClean="0"/>
              <a:t>»).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0" y="4665458"/>
            <a:ext cx="262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Axe du monde 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16" name="Connecteur droit avec flèche 15"/>
          <p:cNvCxnSpPr>
            <a:endCxn id="14" idx="3"/>
          </p:cNvCxnSpPr>
          <p:nvPr/>
        </p:nvCxnSpPr>
        <p:spPr>
          <a:xfrm>
            <a:off x="1547664" y="4850124"/>
            <a:ext cx="108012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2411760" y="1249401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1831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34936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b="1" dirty="0" smtClean="0">
                <a:solidFill>
                  <a:schemeClr val="bg1"/>
                </a:solidFill>
              </a:rPr>
              <a:t>Vers une nouvelle perception de l’église de Bruyères</a:t>
            </a:r>
            <a:endParaRPr lang="fr-FR" sz="3200" b="1" dirty="0">
              <a:solidFill>
                <a:schemeClr val="bg1"/>
              </a:solidFill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571196"/>
            <a:ext cx="3203848" cy="2108808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4453360"/>
            <a:ext cx="3206188" cy="240464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386034"/>
            <a:ext cx="3453740" cy="2590305"/>
          </a:xfrm>
          <a:prstGeom prst="rect">
            <a:avLst/>
          </a:prstGeom>
        </p:spPr>
      </p:pic>
      <p:cxnSp>
        <p:nvCxnSpPr>
          <p:cNvPr id="10" name="Connecteur droit avec flèche 9"/>
          <p:cNvCxnSpPr/>
          <p:nvPr/>
        </p:nvCxnSpPr>
        <p:spPr>
          <a:xfrm>
            <a:off x="1616099" y="3324661"/>
            <a:ext cx="4756101" cy="233101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V="1">
            <a:off x="1616099" y="2492896"/>
            <a:ext cx="3819997" cy="50405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179512" y="5517232"/>
            <a:ext cx="5184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b="1" dirty="0" smtClean="0"/>
              <a:t>Etoile à six branches qui symbolise le macrocosme, c’est-à-dire l’ensemble de l’univers où l’homme, sublimé par sa foi en l’amour de Dieu, peut trouver sa place.</a:t>
            </a:r>
          </a:p>
          <a:p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2091" y="1302482"/>
            <a:ext cx="5184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L’oculus de la croisée du transept , emplacement de l’axe du monde, permet d’entrevoir la divinité. Il représente la base du cône de révolution du bas-relief d’Ormes-et-Ville.</a:t>
            </a:r>
            <a:endParaRPr lang="fr-FR" b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3" y="2905124"/>
            <a:ext cx="1349300" cy="126857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611634" y="4120838"/>
            <a:ext cx="1737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Croix de fronton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92377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99592" y="274638"/>
            <a:ext cx="7787208" cy="706090"/>
          </a:xfrm>
        </p:spPr>
        <p:txBody>
          <a:bodyPr>
            <a:normAutofit fontScale="90000"/>
          </a:bodyPr>
          <a:lstStyle/>
          <a:p>
            <a:r>
              <a:rPr lang="fr-FR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Une église au milieu de la ville</a:t>
            </a:r>
            <a:endParaRPr lang="fr-FR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766821"/>
            <a:ext cx="2843808" cy="3102339"/>
          </a:xfr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124744"/>
            <a:ext cx="4326351" cy="567438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2715"/>
            <a:ext cx="2915816" cy="3198861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79512" y="4869160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L’ancienne église</a:t>
            </a:r>
            <a:endParaRPr lang="fr-FR" sz="20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6974773" y="5238492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/>
              <a:t>L’église actue</a:t>
            </a:r>
            <a:r>
              <a:rPr lang="fr-FR" b="1" dirty="0" smtClean="0"/>
              <a:t>lle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56381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Un bâtiment de style néo-classique</a:t>
            </a:r>
            <a:endParaRPr lang="fr-FR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235" y="1634485"/>
            <a:ext cx="4584509" cy="3438382"/>
          </a:xfr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1340768"/>
            <a:ext cx="2016225" cy="151216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16565" y="4154047"/>
            <a:ext cx="2423637" cy="1837640"/>
          </a:xfrm>
          <a:prstGeom prst="rect">
            <a:avLst/>
          </a:prstGeom>
        </p:spPr>
      </p:pic>
      <p:cxnSp>
        <p:nvCxnSpPr>
          <p:cNvPr id="12" name="Connecteur droit avec flèche 11"/>
          <p:cNvCxnSpPr/>
          <p:nvPr/>
        </p:nvCxnSpPr>
        <p:spPr>
          <a:xfrm flipV="1">
            <a:off x="5057327" y="2852936"/>
            <a:ext cx="3024336" cy="97303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en angle 19"/>
          <p:cNvCxnSpPr/>
          <p:nvPr/>
        </p:nvCxnSpPr>
        <p:spPr>
          <a:xfrm rot="10800000" flipV="1">
            <a:off x="2369892" y="3861046"/>
            <a:ext cx="1914076" cy="638683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Image 44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2369892" cy="4137012"/>
          </a:xfrm>
          <a:prstGeom prst="rect">
            <a:avLst/>
          </a:prstGeom>
        </p:spPr>
      </p:pic>
      <p:sp>
        <p:nvSpPr>
          <p:cNvPr id="49" name="ZoneTexte 48"/>
          <p:cNvSpPr txBox="1"/>
          <p:nvPr/>
        </p:nvSpPr>
        <p:spPr>
          <a:xfrm>
            <a:off x="0" y="5805264"/>
            <a:ext cx="2369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Vierge de la ville (19</a:t>
            </a:r>
            <a:r>
              <a:rPr lang="fr-FR" b="1" baseline="30000" dirty="0" smtClean="0"/>
              <a:t>e</a:t>
            </a:r>
            <a:r>
              <a:rPr lang="fr-FR" b="1" dirty="0" smtClean="0"/>
              <a:t>s)</a:t>
            </a:r>
            <a:endParaRPr lang="fr-FR" b="1" dirty="0"/>
          </a:p>
        </p:txBody>
      </p:sp>
      <p:sp>
        <p:nvSpPr>
          <p:cNvPr id="50" name="ZoneTexte 49"/>
          <p:cNvSpPr txBox="1"/>
          <p:nvPr/>
        </p:nvSpPr>
        <p:spPr>
          <a:xfrm>
            <a:off x="6839528" y="6284686"/>
            <a:ext cx="2377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Saint Jacques (17</a:t>
            </a:r>
            <a:r>
              <a:rPr lang="fr-FR" b="1" baseline="30000" dirty="0" smtClean="0"/>
              <a:t>e</a:t>
            </a:r>
            <a:r>
              <a:rPr lang="fr-FR" b="1" dirty="0" smtClean="0"/>
              <a:t> s)</a:t>
            </a:r>
            <a:endParaRPr lang="fr-FR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2732607" y="5361356"/>
            <a:ext cx="4104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Une nef néo-classique, caractérisée par la simplicité des volumes et l’harmonie des proportions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84919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18532" y="260648"/>
            <a:ext cx="8229600" cy="1143000"/>
          </a:xfrm>
        </p:spPr>
        <p:txBody>
          <a:bodyPr>
            <a:normAutofit/>
          </a:bodyPr>
          <a:lstStyle/>
          <a:p>
            <a:r>
              <a:rPr lang="fr-FR" sz="4000" b="1" dirty="0" smtClean="0">
                <a:solidFill>
                  <a:schemeClr val="bg1"/>
                </a:solidFill>
              </a:rPr>
              <a:t>L’ornementation des voûtes</a:t>
            </a:r>
            <a:endParaRPr lang="fr-FR" sz="4000" b="1" dirty="0">
              <a:solidFill>
                <a:schemeClr val="bg1"/>
              </a:solidFill>
            </a:endParaRP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828" y="3673673"/>
            <a:ext cx="3138548" cy="2353911"/>
          </a:xfr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746920"/>
            <a:ext cx="1835696" cy="137677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91" y="1052736"/>
            <a:ext cx="2592289" cy="194421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91" y="3673673"/>
            <a:ext cx="3321172" cy="2490878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5652120" y="6102447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Cul-de-four de l’abside</a:t>
            </a:r>
            <a:endParaRPr lang="fr-FR" b="1" dirty="0"/>
          </a:p>
        </p:txBody>
      </p:sp>
      <p:sp>
        <p:nvSpPr>
          <p:cNvPr id="13" name="ZoneTexte 12"/>
          <p:cNvSpPr txBox="1"/>
          <p:nvPr/>
        </p:nvSpPr>
        <p:spPr>
          <a:xfrm>
            <a:off x="191342" y="6287113"/>
            <a:ext cx="3787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L’oculus de la coupole centrale</a:t>
            </a:r>
            <a:endParaRPr lang="fr-FR" b="1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583" y="1237446"/>
            <a:ext cx="3018081" cy="2263561"/>
          </a:xfrm>
          <a:prstGeom prst="rect">
            <a:avLst/>
          </a:prstGeom>
        </p:spPr>
      </p:pic>
      <p:cxnSp>
        <p:nvCxnSpPr>
          <p:cNvPr id="16" name="Connecteur droit avec flèche 15"/>
          <p:cNvCxnSpPr/>
          <p:nvPr/>
        </p:nvCxnSpPr>
        <p:spPr>
          <a:xfrm flipH="1">
            <a:off x="2627785" y="1916832"/>
            <a:ext cx="1982838" cy="11009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4610623" y="2204864"/>
            <a:ext cx="1257521" cy="187220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83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-7109"/>
            <a:ext cx="8229600" cy="1143000"/>
          </a:xfrm>
        </p:spPr>
        <p:txBody>
          <a:bodyPr>
            <a:normAutofit/>
          </a:bodyPr>
          <a:lstStyle/>
          <a:p>
            <a:r>
              <a:rPr lang="fr-FR" sz="4000" b="1" dirty="0" smtClean="0">
                <a:solidFill>
                  <a:schemeClr val="bg1"/>
                </a:solidFill>
              </a:rPr>
              <a:t>Les mouvements de la Terre</a:t>
            </a:r>
            <a:endParaRPr lang="fr-FR" sz="4000" b="1" dirty="0">
              <a:solidFill>
                <a:schemeClr val="bg1"/>
              </a:solidFill>
            </a:endParaRP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836712"/>
            <a:ext cx="7602336" cy="5901814"/>
          </a:xfrm>
        </p:spPr>
      </p:pic>
    </p:spTree>
    <p:extLst>
      <p:ext uri="{BB962C8B-B14F-4D97-AF65-F5344CB8AC3E}">
        <p14:creationId xmlns:p14="http://schemas.microsoft.com/office/powerpoint/2010/main" val="246361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1560" y="10308"/>
            <a:ext cx="8003232" cy="922114"/>
          </a:xfrm>
        </p:spPr>
        <p:txBody>
          <a:bodyPr>
            <a:normAutofit/>
          </a:bodyPr>
          <a:lstStyle/>
          <a:p>
            <a:r>
              <a:rPr lang="fr-FR" sz="2800" b="1" dirty="0" smtClean="0">
                <a:solidFill>
                  <a:schemeClr val="bg1"/>
                </a:solidFill>
              </a:rPr>
              <a:t>Aperçu scientifique du mouvement du soleil</a:t>
            </a:r>
            <a:endParaRPr lang="fr-FR" sz="2800" b="1" dirty="0">
              <a:solidFill>
                <a:schemeClr val="bg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876" y="3017276"/>
            <a:ext cx="1869486" cy="1869486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417910" y="4886762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Disque de Nebra</a:t>
            </a:r>
          </a:p>
          <a:p>
            <a:pPr algn="ctr"/>
            <a:r>
              <a:rPr lang="fr-FR" b="1" dirty="0" smtClean="0"/>
              <a:t>Vers 1600 av. JC</a:t>
            </a:r>
          </a:p>
          <a:p>
            <a:pPr algn="ctr"/>
            <a:r>
              <a:rPr lang="fr-FR" b="1" dirty="0" smtClean="0"/>
              <a:t>(découvert en juillet 1999)</a:t>
            </a:r>
            <a:endParaRPr lang="fr-FR" b="1" dirty="0"/>
          </a:p>
        </p:txBody>
      </p:sp>
      <p:sp>
        <p:nvSpPr>
          <p:cNvPr id="6" name="ZoneTexte 5"/>
          <p:cNvSpPr txBox="1"/>
          <p:nvPr/>
        </p:nvSpPr>
        <p:spPr>
          <a:xfrm>
            <a:off x="6444208" y="1318265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L’amas </a:t>
            </a:r>
            <a:r>
              <a:rPr lang="fr-FR" b="1" dirty="0"/>
              <a:t>stellaire</a:t>
            </a:r>
          </a:p>
          <a:p>
            <a:pPr algn="ctr"/>
            <a:r>
              <a:rPr lang="fr-FR" b="1" dirty="0" smtClean="0"/>
              <a:t>des Pléiades</a:t>
            </a:r>
            <a:endParaRPr lang="fr-FR" b="1" dirty="0"/>
          </a:p>
        </p:txBody>
      </p:sp>
      <p:cxnSp>
        <p:nvCxnSpPr>
          <p:cNvPr id="8" name="Connecteur droit avec flèche 7"/>
          <p:cNvCxnSpPr>
            <a:stCxn id="6" idx="2"/>
          </p:cNvCxnSpPr>
          <p:nvPr/>
        </p:nvCxnSpPr>
        <p:spPr>
          <a:xfrm>
            <a:off x="7632340" y="1964596"/>
            <a:ext cx="252028" cy="144190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20" y="701661"/>
            <a:ext cx="5667342" cy="3656891"/>
          </a:xfrm>
        </p:spPr>
      </p:pic>
      <p:sp>
        <p:nvSpPr>
          <p:cNvPr id="11" name="ZoneTexte 10"/>
          <p:cNvSpPr txBox="1"/>
          <p:nvPr/>
        </p:nvSpPr>
        <p:spPr>
          <a:xfrm>
            <a:off x="3068291" y="4108849"/>
            <a:ext cx="648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bg1"/>
                </a:solidFill>
              </a:rPr>
              <a:t>0uest</a:t>
            </a:r>
            <a:endParaRPr lang="fr-FR" sz="1200" b="1" dirty="0">
              <a:solidFill>
                <a:schemeClr val="bg1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3960555" y="4081554"/>
            <a:ext cx="9245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bg1"/>
                </a:solidFill>
              </a:rPr>
              <a:t>Sud-Ouest</a:t>
            </a:r>
            <a:endParaRPr lang="fr-FR" sz="1200" b="1" dirty="0">
              <a:solidFill>
                <a:schemeClr val="bg1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640734" y="4081553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bg1"/>
                </a:solidFill>
              </a:rPr>
              <a:t>Nord-Ouest</a:t>
            </a:r>
            <a:endParaRPr lang="fr-FR" sz="1200" b="1" dirty="0">
              <a:solidFill>
                <a:schemeClr val="bg1"/>
              </a:solidFill>
            </a:endParaRPr>
          </a:p>
        </p:txBody>
      </p:sp>
      <p:cxnSp>
        <p:nvCxnSpPr>
          <p:cNvPr id="17" name="Connecteur droit avec flèche 16"/>
          <p:cNvCxnSpPr/>
          <p:nvPr/>
        </p:nvCxnSpPr>
        <p:spPr>
          <a:xfrm flipH="1" flipV="1">
            <a:off x="1619672" y="1340768"/>
            <a:ext cx="216024" cy="369332"/>
          </a:xfrm>
          <a:prstGeom prst="straightConnector1">
            <a:avLst/>
          </a:prstGeom>
          <a:ln w="127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323528" y="1124744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i="1" dirty="0" smtClean="0">
                <a:solidFill>
                  <a:schemeClr val="bg1"/>
                </a:solidFill>
              </a:rPr>
              <a:t>Pôle céleste nord</a:t>
            </a:r>
            <a:endParaRPr lang="fr-FR" sz="1200" b="1" i="1" dirty="0">
              <a:solidFill>
                <a:schemeClr val="bg1"/>
              </a:solidFill>
            </a:endParaRPr>
          </a:p>
        </p:txBody>
      </p:sp>
      <p:cxnSp>
        <p:nvCxnSpPr>
          <p:cNvPr id="22" name="Connecteur droit avec flèche 21"/>
          <p:cNvCxnSpPr/>
          <p:nvPr/>
        </p:nvCxnSpPr>
        <p:spPr>
          <a:xfrm flipV="1">
            <a:off x="2987824" y="1124744"/>
            <a:ext cx="0" cy="400690"/>
          </a:xfrm>
          <a:prstGeom prst="straightConnector1">
            <a:avLst/>
          </a:prstGeom>
          <a:ln w="127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2627784" y="908720"/>
            <a:ext cx="767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i="1" dirty="0" smtClean="0">
                <a:solidFill>
                  <a:schemeClr val="bg1"/>
                </a:solidFill>
              </a:rPr>
              <a:t>zénith</a:t>
            </a:r>
            <a:endParaRPr lang="fr-FR" sz="1200" b="1" i="1" dirty="0">
              <a:solidFill>
                <a:schemeClr val="bg1"/>
              </a:solidFill>
            </a:endParaRPr>
          </a:p>
        </p:txBody>
      </p:sp>
      <p:sp>
        <p:nvSpPr>
          <p:cNvPr id="27" name="Forme libre 26"/>
          <p:cNvSpPr/>
          <p:nvPr/>
        </p:nvSpPr>
        <p:spPr>
          <a:xfrm>
            <a:off x="4162567" y="1433015"/>
            <a:ext cx="109182" cy="150125"/>
          </a:xfrm>
          <a:custGeom>
            <a:avLst/>
            <a:gdLst>
              <a:gd name="connsiteX0" fmla="*/ 0 w 109182"/>
              <a:gd name="connsiteY0" fmla="*/ 150125 h 150125"/>
              <a:gd name="connsiteX1" fmla="*/ 95534 w 109182"/>
              <a:gd name="connsiteY1" fmla="*/ 54591 h 150125"/>
              <a:gd name="connsiteX2" fmla="*/ 109182 w 109182"/>
              <a:gd name="connsiteY2" fmla="*/ 0 h 15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182" h="150125">
                <a:moveTo>
                  <a:pt x="0" y="150125"/>
                </a:moveTo>
                <a:cubicBezTo>
                  <a:pt x="39108" y="118839"/>
                  <a:pt x="75696" y="100879"/>
                  <a:pt x="95534" y="54591"/>
                </a:cubicBezTo>
                <a:cubicBezTo>
                  <a:pt x="102923" y="37351"/>
                  <a:pt x="109182" y="0"/>
                  <a:pt x="10918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4195122" y="1202268"/>
            <a:ext cx="1240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dirty="0">
                <a:solidFill>
                  <a:schemeClr val="bg1"/>
                </a:solidFill>
              </a:rPr>
              <a:t>m</a:t>
            </a:r>
            <a:r>
              <a:rPr lang="fr-FR" sz="1200" b="1" i="1" dirty="0" smtClean="0">
                <a:solidFill>
                  <a:schemeClr val="bg1"/>
                </a:solidFill>
              </a:rPr>
              <a:t>éridien du lieu</a:t>
            </a:r>
            <a:endParaRPr lang="fr-FR" sz="1200" b="1" i="1" dirty="0">
              <a:solidFill>
                <a:schemeClr val="bg1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4848454" y="1710100"/>
            <a:ext cx="1811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</a:rPr>
              <a:t>j</a:t>
            </a:r>
            <a:r>
              <a:rPr lang="fr-FR" sz="1200" b="1" dirty="0" smtClean="0">
                <a:solidFill>
                  <a:schemeClr val="bg1"/>
                </a:solidFill>
              </a:rPr>
              <a:t>our du solstice d’été</a:t>
            </a:r>
            <a:endParaRPr lang="fr-FR" sz="1200" b="1" dirty="0">
              <a:solidFill>
                <a:schemeClr val="bg1"/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5292080" y="2317522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bg1"/>
                </a:solidFill>
              </a:rPr>
              <a:t>Jour de l’équinoxe</a:t>
            </a:r>
            <a:endParaRPr lang="fr-FR" sz="1200" b="1" dirty="0">
              <a:solidFill>
                <a:schemeClr val="bg1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5508104" y="2740278"/>
            <a:ext cx="2376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bg1"/>
                </a:solidFill>
              </a:rPr>
              <a:t>Jour du solstice d’hiver</a:t>
            </a:r>
            <a:endParaRPr lang="fr-FR" sz="1200" b="1" dirty="0">
              <a:solidFill>
                <a:schemeClr val="bg1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5436096" y="3550561"/>
            <a:ext cx="648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bg1"/>
                </a:solidFill>
              </a:rPr>
              <a:t>Sud</a:t>
            </a:r>
            <a:endParaRPr lang="fr-FR" sz="1200" b="1" dirty="0">
              <a:solidFill>
                <a:schemeClr val="bg1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107773" y="3550560"/>
            <a:ext cx="648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>
                <a:solidFill>
                  <a:schemeClr val="bg1"/>
                </a:solidFill>
              </a:rPr>
              <a:t>Nord</a:t>
            </a:r>
            <a:endParaRPr lang="fr-FR" sz="1200" b="1" dirty="0">
              <a:solidFill>
                <a:schemeClr val="bg1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1079612" y="3017276"/>
            <a:ext cx="863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/>
              <a:t>Nord-Est</a:t>
            </a:r>
            <a:endParaRPr lang="fr-FR" sz="1200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2333518" y="2917641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/>
              <a:t>Est</a:t>
            </a:r>
            <a:endParaRPr lang="fr-FR" sz="1200" b="1" dirty="0"/>
          </a:p>
        </p:txBody>
      </p:sp>
      <p:sp>
        <p:nvSpPr>
          <p:cNvPr id="36" name="ZoneTexte 35"/>
          <p:cNvSpPr txBox="1"/>
          <p:nvPr/>
        </p:nvSpPr>
        <p:spPr>
          <a:xfrm>
            <a:off x="3874626" y="2950784"/>
            <a:ext cx="653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/>
              <a:t>Sud-Est</a:t>
            </a:r>
            <a:endParaRPr lang="fr-FR" sz="1200" b="1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571" y="4501415"/>
            <a:ext cx="3018505" cy="2613380"/>
          </a:xfrm>
          <a:prstGeom prst="rect">
            <a:avLst/>
          </a:prstGeom>
        </p:spPr>
      </p:pic>
      <p:cxnSp>
        <p:nvCxnSpPr>
          <p:cNvPr id="13" name="Connecteur droit 12"/>
          <p:cNvCxnSpPr/>
          <p:nvPr/>
        </p:nvCxnSpPr>
        <p:spPr>
          <a:xfrm>
            <a:off x="3011614" y="4886762"/>
            <a:ext cx="0" cy="163858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072444" y="5761792"/>
            <a:ext cx="188811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507998" y="4444478"/>
            <a:ext cx="114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>
                <a:solidFill>
                  <a:schemeClr val="bg1"/>
                </a:solidFill>
              </a:rPr>
              <a:t>Nord=0°</a:t>
            </a:r>
            <a:endParaRPr lang="fr-FR" sz="1200" b="1" dirty="0">
              <a:solidFill>
                <a:schemeClr val="bg1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990555" y="5623292"/>
            <a:ext cx="704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bg1"/>
                </a:solidFill>
              </a:rPr>
              <a:t>Est=90°</a:t>
            </a:r>
            <a:endParaRPr lang="fr-FR" sz="1200" b="1" dirty="0">
              <a:solidFill>
                <a:schemeClr val="bg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1455597" y="5547043"/>
            <a:ext cx="1211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bg1"/>
                </a:solidFill>
              </a:rPr>
              <a:t>Ouest=</a:t>
            </a:r>
          </a:p>
          <a:p>
            <a:r>
              <a:rPr lang="fr-FR" sz="1200" b="1" dirty="0" smtClean="0">
                <a:solidFill>
                  <a:schemeClr val="bg1"/>
                </a:solidFill>
              </a:rPr>
              <a:t>270°</a:t>
            </a:r>
            <a:endParaRPr lang="fr-FR" sz="1200" b="1" dirty="0">
              <a:solidFill>
                <a:schemeClr val="bg1"/>
              </a:solidFill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2621550" y="6590857"/>
            <a:ext cx="921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>
                <a:solidFill>
                  <a:schemeClr val="bg1"/>
                </a:solidFill>
              </a:rPr>
              <a:t>Sud=180°</a:t>
            </a:r>
            <a:endParaRPr lang="fr-FR" sz="1200" b="1" dirty="0">
              <a:solidFill>
                <a:schemeClr val="bg1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4515347" y="5593209"/>
            <a:ext cx="184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Vue plongeante</a:t>
            </a:r>
            <a:endParaRPr lang="fr-FR" b="1" dirty="0"/>
          </a:p>
        </p:txBody>
      </p:sp>
      <p:cxnSp>
        <p:nvCxnSpPr>
          <p:cNvPr id="45" name="Connecteur droit avec flèche 44"/>
          <p:cNvCxnSpPr/>
          <p:nvPr/>
        </p:nvCxnSpPr>
        <p:spPr>
          <a:xfrm flipH="1" flipV="1">
            <a:off x="3203848" y="6381328"/>
            <a:ext cx="1611761" cy="973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4887074" y="6201530"/>
            <a:ext cx="1773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/>
              <a:t>Equateur céleste</a:t>
            </a:r>
            <a:endParaRPr lang="fr-FR" sz="1400" b="1" dirty="0"/>
          </a:p>
        </p:txBody>
      </p:sp>
      <p:cxnSp>
        <p:nvCxnSpPr>
          <p:cNvPr id="50" name="Connecteur droit avec flèche 49"/>
          <p:cNvCxnSpPr/>
          <p:nvPr/>
        </p:nvCxnSpPr>
        <p:spPr>
          <a:xfrm flipH="1">
            <a:off x="3778974" y="5182128"/>
            <a:ext cx="1287687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ZoneTexte 58"/>
          <p:cNvSpPr txBox="1"/>
          <p:nvPr/>
        </p:nvSpPr>
        <p:spPr>
          <a:xfrm>
            <a:off x="4986310" y="4997461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azimut</a:t>
            </a:r>
            <a:endParaRPr lang="fr-FR" sz="1400" b="1" dirty="0"/>
          </a:p>
        </p:txBody>
      </p:sp>
    </p:spTree>
    <p:extLst>
      <p:ext uri="{BB962C8B-B14F-4D97-AF65-F5344CB8AC3E}">
        <p14:creationId xmlns:p14="http://schemas.microsoft.com/office/powerpoint/2010/main" val="156544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b="1" dirty="0" smtClean="0">
                <a:solidFill>
                  <a:schemeClr val="bg1"/>
                </a:solidFill>
              </a:rPr>
              <a:t>Surveiller la course du soleil </a:t>
            </a:r>
            <a:r>
              <a:rPr lang="fr-FR" sz="2800" b="1" dirty="0" smtClean="0">
                <a:solidFill>
                  <a:schemeClr val="bg1"/>
                </a:solidFill>
              </a:rPr>
              <a:t/>
            </a:r>
            <a:br>
              <a:rPr lang="fr-FR" sz="2800" b="1" dirty="0" smtClean="0">
                <a:solidFill>
                  <a:schemeClr val="bg1"/>
                </a:solidFill>
              </a:rPr>
            </a:br>
            <a:r>
              <a:rPr lang="fr-FR" sz="2800" b="1" dirty="0" smtClean="0">
                <a:solidFill>
                  <a:schemeClr val="bg1"/>
                </a:solidFill>
              </a:rPr>
              <a:t>dans les régions montagneuses et boisées</a:t>
            </a:r>
            <a:endParaRPr lang="fr-FR" sz="2800" b="1" dirty="0">
              <a:solidFill>
                <a:schemeClr val="bg1"/>
              </a:solidFill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939732"/>
            <a:ext cx="2618739" cy="3888432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408" y="1424469"/>
            <a:ext cx="1645087" cy="108476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408" y="5044091"/>
            <a:ext cx="1706086" cy="115248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426632"/>
            <a:ext cx="3695768" cy="4769944"/>
          </a:xfrm>
          <a:prstGeom prst="rect">
            <a:avLst/>
          </a:prstGeom>
        </p:spPr>
      </p:pic>
      <p:cxnSp>
        <p:nvCxnSpPr>
          <p:cNvPr id="9" name="Connecteur droit avec flèche 8"/>
          <p:cNvCxnSpPr/>
          <p:nvPr/>
        </p:nvCxnSpPr>
        <p:spPr>
          <a:xfrm flipV="1">
            <a:off x="5123740" y="1966851"/>
            <a:ext cx="2688620" cy="225423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7133261" y="3391469"/>
            <a:ext cx="2094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Borne gnomonique</a:t>
            </a:r>
          </a:p>
          <a:p>
            <a:pPr algn="ctr"/>
            <a:r>
              <a:rPr lang="fr-FR" b="1" dirty="0" smtClean="0"/>
              <a:t>De Deycimont</a:t>
            </a:r>
            <a:endParaRPr lang="fr-FR" b="1" dirty="0"/>
          </a:p>
        </p:txBody>
      </p:sp>
      <p:sp>
        <p:nvSpPr>
          <p:cNvPr id="3" name="Rectangle 2"/>
          <p:cNvSpPr/>
          <p:nvPr/>
        </p:nvSpPr>
        <p:spPr>
          <a:xfrm>
            <a:off x="1619672" y="6238012"/>
            <a:ext cx="59671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fr-FR" sz="2800" b="1" dirty="0">
                <a:ea typeface="+mj-ea"/>
                <a:cs typeface="+mj-cs"/>
              </a:rPr>
              <a:t>La </a:t>
            </a:r>
            <a:r>
              <a:rPr lang="fr-FR" sz="2800" b="1" dirty="0" smtClean="0">
                <a:ea typeface="+mj-ea"/>
                <a:cs typeface="+mj-cs"/>
              </a:rPr>
              <a:t>roche du </a:t>
            </a:r>
            <a:r>
              <a:rPr lang="fr-FR" sz="2800" b="1" dirty="0">
                <a:ea typeface="+mj-ea"/>
                <a:cs typeface="+mj-cs"/>
              </a:rPr>
              <a:t>Fournel à Deycimont</a:t>
            </a:r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1835696" y="4221088"/>
            <a:ext cx="3288044" cy="50405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85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1605372" y="4969338"/>
            <a:ext cx="8949680" cy="1282154"/>
          </a:xfrm>
        </p:spPr>
        <p:txBody>
          <a:bodyPr>
            <a:normAutofit/>
          </a:bodyPr>
          <a:lstStyle/>
          <a:p>
            <a:r>
              <a:rPr lang="fr-FR" sz="2000" b="1" dirty="0" smtClean="0"/>
              <a:t>Lò Vié Moté du Joeys de Robache</a:t>
            </a:r>
            <a:r>
              <a:rPr lang="fr-FR" sz="2000" b="1" dirty="0"/>
              <a:t> </a:t>
            </a:r>
            <a:r>
              <a:rPr lang="fr-FR" sz="2000" b="1" dirty="0" smtClean="0"/>
              <a:t>en 1901</a:t>
            </a:r>
            <a:endParaRPr lang="fr-FR" sz="2000" b="1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51" y="2540696"/>
            <a:ext cx="4746541" cy="2880320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4581128"/>
            <a:ext cx="2351401" cy="1844824"/>
          </a:xfrm>
          <a:prstGeom prst="rect">
            <a:avLst/>
          </a:prstGeom>
        </p:spPr>
      </p:pic>
      <p:cxnSp>
        <p:nvCxnSpPr>
          <p:cNvPr id="7" name="Connecteur droit avec flèche 6"/>
          <p:cNvCxnSpPr/>
          <p:nvPr/>
        </p:nvCxnSpPr>
        <p:spPr>
          <a:xfrm>
            <a:off x="3707904" y="5157192"/>
            <a:ext cx="2592288" cy="6480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6548113" y="6448542"/>
            <a:ext cx="176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Pierre du Prêche</a:t>
            </a:r>
            <a:endParaRPr lang="fr-FR" b="1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242227"/>
            <a:ext cx="2088232" cy="3290328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5247492" y="2060848"/>
            <a:ext cx="16287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</a:rPr>
              <a:t>Schéma explicatif des </a:t>
            </a:r>
          </a:p>
          <a:p>
            <a:r>
              <a:rPr lang="fr-FR" b="1" dirty="0" smtClean="0">
                <a:solidFill>
                  <a:schemeClr val="bg1"/>
                </a:solidFill>
              </a:rPr>
              <a:t>observations rituelles</a:t>
            </a:r>
            <a:endParaRPr lang="fr-FR" b="1" dirty="0">
              <a:solidFill>
                <a:schemeClr val="bg1"/>
              </a:solidFill>
            </a:endParaRPr>
          </a:p>
        </p:txBody>
      </p:sp>
      <p:cxnSp>
        <p:nvCxnSpPr>
          <p:cNvPr id="19" name="Connecteur en angle 18"/>
          <p:cNvCxnSpPr/>
          <p:nvPr/>
        </p:nvCxnSpPr>
        <p:spPr>
          <a:xfrm flipV="1">
            <a:off x="3707904" y="3933056"/>
            <a:ext cx="3168352" cy="1224136"/>
          </a:xfrm>
          <a:prstGeom prst="bentConnector3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1403648" y="332656"/>
            <a:ext cx="59675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 smtClean="0">
                <a:solidFill>
                  <a:schemeClr val="bg1"/>
                </a:solidFill>
              </a:rPr>
              <a:t>Les enceintes de prédiction</a:t>
            </a:r>
            <a:endParaRPr lang="fr-F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01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3600" b="1" dirty="0" smtClean="0">
                <a:solidFill>
                  <a:schemeClr val="bg1"/>
                </a:solidFill>
              </a:rPr>
              <a:t>D’autres méthodes adaptées à notre région</a:t>
            </a:r>
            <a:endParaRPr lang="fr-FR" sz="3600" b="1" dirty="0">
              <a:solidFill>
                <a:schemeClr val="bg1"/>
              </a:solidFill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12776"/>
            <a:ext cx="2754306" cy="3672408"/>
          </a:xfrm>
        </p:spPr>
      </p:pic>
      <p:sp>
        <p:nvSpPr>
          <p:cNvPr id="5" name="ZoneTexte 4"/>
          <p:cNvSpPr txBox="1"/>
          <p:nvPr/>
        </p:nvSpPr>
        <p:spPr>
          <a:xfrm>
            <a:off x="251520" y="5229200"/>
            <a:ext cx="28083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b="1" dirty="0" smtClean="0"/>
              <a:t>La Pierre de la Roche et son menhir naturel. L’espace entre les deux parties du rocher est situé sur la  ligne équinoxiale.</a:t>
            </a:r>
            <a:endParaRPr lang="fr-FR" b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152" y="1412776"/>
            <a:ext cx="5533834" cy="407707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466152" y="5578229"/>
            <a:ext cx="5533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Les deux Viramonts </a:t>
            </a:r>
            <a:r>
              <a:rPr lang="fr-FR" b="1" dirty="0"/>
              <a:t>(</a:t>
            </a:r>
            <a:r>
              <a:rPr lang="fr-FR" b="1" dirty="0" smtClean="0"/>
              <a:t>Xamontarupt) : lever du soleil le jour de l’Equinoxe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976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1038</TotalTime>
  <Words>619</Words>
  <Application>Microsoft Office PowerPoint</Application>
  <PresentationFormat>Affichage à l'écran (4:3)</PresentationFormat>
  <Paragraphs>108</Paragraphs>
  <Slides>18</Slides>
  <Notes>3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19" baseType="lpstr">
      <vt:lpstr>Thème Office</vt:lpstr>
      <vt:lpstr>L’imaginaire architectural et ornemental de l’église de Bruyères</vt:lpstr>
      <vt:lpstr>Une église au milieu de la ville</vt:lpstr>
      <vt:lpstr>Un bâtiment de style néo-classique</vt:lpstr>
      <vt:lpstr>L’ornementation des voûtes</vt:lpstr>
      <vt:lpstr>Les mouvements de la Terre</vt:lpstr>
      <vt:lpstr>Aperçu scientifique du mouvement du soleil</vt:lpstr>
      <vt:lpstr>Surveiller la course du soleil  dans les régions montagneuses et boisées</vt:lpstr>
      <vt:lpstr>Lò Vié Moté du Joeys de Robache en 1901</vt:lpstr>
      <vt:lpstr>D’autres méthodes adaptées à notre région</vt:lpstr>
      <vt:lpstr>Aperçu scientifique du mouvement des étoiles</vt:lpstr>
      <vt:lpstr>Les étoiles ont toujours été des repères symboliques importants</vt:lpstr>
      <vt:lpstr>La sacralisation d’un espace terrestre</vt:lpstr>
      <vt:lpstr>Imaginaire judéo-chrétien et sacralisation  de l’architecture de l’univers </vt:lpstr>
      <vt:lpstr>BAS-RELIEF D’ORMES-ET-VILLE</vt:lpstr>
      <vt:lpstr>Allégorie d’Ormes-et-Ville</vt:lpstr>
      <vt:lpstr>Charmois-devant-Bruyères et son église conservent la mémoire de tout ce que nous venons de dire</vt:lpstr>
      <vt:lpstr>Un extraordinaire linteau de porte  à Charmois-devant-Bruyères</vt:lpstr>
      <vt:lpstr>Vers une nouvelle perception de l’église de Bruyères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et ornementation de l’église de Bruyères</dc:title>
  <dc:creator>Jean-Claude Diedler</dc:creator>
  <cp:lastModifiedBy>Jean-Claude Diedler</cp:lastModifiedBy>
  <cp:revision>138</cp:revision>
  <dcterms:created xsi:type="dcterms:W3CDTF">2019-06-21T07:20:56Z</dcterms:created>
  <dcterms:modified xsi:type="dcterms:W3CDTF">2019-09-19T08:16:28Z</dcterms:modified>
</cp:coreProperties>
</file>